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7" roundtripDataSignature="AMtx7mgQ+frMcm88McigPkGD7AYB2zsO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customschemas.google.com/relationships/presentationmetadata" Target="meta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2" name="Google Shape;242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0" name="Google Shape;22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5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5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" name="Google Shape;19;p1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/>
          <p:nvPr>
            <p:ph type="title"/>
          </p:nvPr>
        </p:nvSpPr>
        <p:spPr>
          <a:xfrm>
            <a:off x="457202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>
            <a:off x="3575050" y="204789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3" name="Google Shape;83;p25"/>
          <p:cNvSpPr txBox="1"/>
          <p:nvPr>
            <p:ph idx="2" type="body"/>
          </p:nvPr>
        </p:nvSpPr>
        <p:spPr>
          <a:xfrm>
            <a:off x="457202" y="1076327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4" name="Google Shape;84;p2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6"/>
          <p:cNvSpPr txBox="1"/>
          <p:nvPr>
            <p:ph type="title"/>
          </p:nvPr>
        </p:nvSpPr>
        <p:spPr>
          <a:xfrm>
            <a:off x="1792288" y="3600451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6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26"/>
          <p:cNvSpPr txBox="1"/>
          <p:nvPr>
            <p:ph idx="1" type="body"/>
          </p:nvPr>
        </p:nvSpPr>
        <p:spPr>
          <a:xfrm>
            <a:off x="1792288" y="4025504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1" name="Google Shape;91;p2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 txBox="1"/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7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97" name="Google Shape;97;p27"/>
          <p:cNvSpPr txBox="1"/>
          <p:nvPr>
            <p:ph idx="2" type="body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8" name="Google Shape;98;p2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8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8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8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5" name="Google Shape;105;p2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9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9"/>
          <p:cNvSpPr txBox="1"/>
          <p:nvPr>
            <p:ph idx="1" type="body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2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0"/>
          <p:cNvSpPr txBox="1"/>
          <p:nvPr>
            <p:ph type="title"/>
          </p:nvPr>
        </p:nvSpPr>
        <p:spPr>
          <a:xfrm rot="5400000">
            <a:off x="6012656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0"/>
          <p:cNvSpPr txBox="1"/>
          <p:nvPr>
            <p:ph idx="1" type="body"/>
          </p:nvPr>
        </p:nvSpPr>
        <p:spPr>
          <a:xfrm rot="5400000">
            <a:off x="1821656" y="-1209675"/>
            <a:ext cx="3290888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3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6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7"/>
          <p:cNvSpPr txBox="1"/>
          <p:nvPr>
            <p:ph type="ctrTitle"/>
          </p:nvPr>
        </p:nvSpPr>
        <p:spPr>
          <a:xfrm>
            <a:off x="685800" y="1597820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7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1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 txBox="1"/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3" name="Google Shape;43;p1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" type="body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9" name="Google Shape;49;p20"/>
          <p:cNvSpPr txBox="1"/>
          <p:nvPr>
            <p:ph idx="2" type="body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0" name="Google Shape;50;p2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21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" name="Google Shape;57;p21"/>
          <p:cNvSpPr txBox="1"/>
          <p:nvPr>
            <p:ph idx="3" type="body"/>
          </p:nvPr>
        </p:nvSpPr>
        <p:spPr>
          <a:xfrm>
            <a:off x="4645027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21"/>
          <p:cNvSpPr txBox="1"/>
          <p:nvPr>
            <p:ph idx="4" type="body"/>
          </p:nvPr>
        </p:nvSpPr>
        <p:spPr>
          <a:xfrm>
            <a:off x="4645027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9" name="Google Shape;59;p2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" name="Google Shape;65;p22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6" name="Google Shape;66;p22"/>
          <p:cNvSpPr txBox="1"/>
          <p:nvPr>
            <p:ph idx="3" type="body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7" name="Google Shape;67;p22"/>
          <p:cNvSpPr txBox="1"/>
          <p:nvPr>
            <p:ph idx="4" type="body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8" name="Google Shape;68;p2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3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jp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tile algn="tl" flip="none" tx="0" sx="100000" ty="0" sy="100000"/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97" y="-985"/>
            <a:ext cx="9144793" cy="514547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Intro to Data Science</a:t>
            </a:r>
            <a:endParaRPr sz="3600"/>
          </a:p>
        </p:txBody>
      </p:sp>
      <p:sp>
        <p:nvSpPr>
          <p:cNvPr id="125" name="Google Shape;125;p1"/>
          <p:cNvSpPr txBox="1"/>
          <p:nvPr/>
        </p:nvSpPr>
        <p:spPr>
          <a:xfrm>
            <a:off x="6005209" y="4587548"/>
            <a:ext cx="2866417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document is for the exclusive use of Deep Dive bootcamp participants during the bootcamp. This document may not be shared or duplicated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Ways to Use Data</a:t>
            </a:r>
            <a:endParaRPr/>
          </a:p>
        </p:txBody>
      </p:sp>
      <p:sp>
        <p:nvSpPr>
          <p:cNvPr id="234" name="Google Shape;234;p10"/>
          <p:cNvSpPr txBox="1"/>
          <p:nvPr>
            <p:ph idx="1" type="body"/>
          </p:nvPr>
        </p:nvSpPr>
        <p:spPr>
          <a:xfrm>
            <a:off x="341746" y="1200151"/>
            <a:ext cx="2249055" cy="623564"/>
          </a:xfrm>
          <a:prstGeom prst="rect">
            <a:avLst/>
          </a:prstGeom>
          <a:solidFill>
            <a:schemeClr val="accen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Recommend</a:t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235" name="Google Shape;235;p10"/>
          <p:cNvSpPr txBox="1"/>
          <p:nvPr/>
        </p:nvSpPr>
        <p:spPr>
          <a:xfrm>
            <a:off x="2964873" y="1202460"/>
            <a:ext cx="5724237" cy="623564"/>
          </a:xfrm>
          <a:prstGeom prst="rect">
            <a:avLst/>
          </a:prstGeom>
          <a:solidFill>
            <a:schemeClr val="accen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Recommend movies, books, or other items for purchasing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0"/>
          <p:cNvSpPr txBox="1"/>
          <p:nvPr/>
        </p:nvSpPr>
        <p:spPr>
          <a:xfrm>
            <a:off x="2963718" y="1927513"/>
            <a:ext cx="5716154" cy="3185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Netflix uses a personalized recommender system to recommend movies to watch.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Netflix has about a 90-second window to help viewers find a movie or a TV show before they leave the platform.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Netflix’s recommendation system produces $1 billion a year in value from customer retention.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https://medium.com/@springboard_ind/how-netflixs-recommendation-engine-works-bd1ee381bf81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10"/>
          <p:cNvSpPr txBox="1"/>
          <p:nvPr/>
        </p:nvSpPr>
        <p:spPr>
          <a:xfrm>
            <a:off x="342900" y="1927514"/>
            <a:ext cx="2743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Netflix Recommender 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, icon&#10;&#10;Description automatically generated" id="238" name="Google Shape;238;p10"/>
          <p:cNvPicPr preferRelativeResize="0"/>
          <p:nvPr/>
        </p:nvPicPr>
        <p:blipFill rotWithShape="1">
          <a:blip r:embed="rId3">
            <a:alphaModFix/>
          </a:blip>
          <a:srcRect b="-403" l="10221" r="11705" t="0"/>
          <a:stretch/>
        </p:blipFill>
        <p:spPr>
          <a:xfrm>
            <a:off x="455757" y="2690938"/>
            <a:ext cx="2141721" cy="144150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0"/>
          <p:cNvSpPr txBox="1"/>
          <p:nvPr/>
        </p:nvSpPr>
        <p:spPr>
          <a:xfrm>
            <a:off x="342900" y="4134880"/>
            <a:ext cx="2331309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https://commons.wikimedia.org/wiki/File:Netflix-new-icon.png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"/>
          <p:cNvSpPr txBox="1"/>
          <p:nvPr>
            <p:ph type="title"/>
          </p:nvPr>
        </p:nvSpPr>
        <p:spPr>
          <a:xfrm>
            <a:off x="457200" y="205979"/>
            <a:ext cx="8229600" cy="7391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What is Data Science?</a:t>
            </a:r>
            <a:endParaRPr/>
          </a:p>
        </p:txBody>
      </p:sp>
      <p:sp>
        <p:nvSpPr>
          <p:cNvPr id="245" name="Google Shape;245;p13"/>
          <p:cNvSpPr txBox="1"/>
          <p:nvPr/>
        </p:nvSpPr>
        <p:spPr>
          <a:xfrm>
            <a:off x="6005209" y="4587548"/>
            <a:ext cx="2866417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document is for the exclusive use of Deep Dive bootcamp participants during the bootcamp. This document may not be shared or duplicated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3"/>
          <p:cNvSpPr txBox="1"/>
          <p:nvPr/>
        </p:nvSpPr>
        <p:spPr>
          <a:xfrm>
            <a:off x="4889375" y="945075"/>
            <a:ext cx="41169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Artificial Intelligence (AI)</a:t>
            </a:r>
            <a:endParaRPr b="1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The development of a machine that can simulate human behavior.  </a:t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Machine Learning (ML)</a:t>
            </a:r>
            <a:r>
              <a:rPr b="0" i="0" lang="en-US" sz="1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The process of a machine learning from data and making decisions without explicit programming. </a:t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Deep Learning (DL)</a:t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 term associated with a ML algorithm involving artificial neural networks that work to mimic neurons in the brain.  </a:t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Data Science (DS)</a:t>
            </a:r>
            <a:endParaRPr b="1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The process of using data analytics, statistics, and programming to solve business problems.  </a:t>
            </a:r>
            <a:endParaRPr b="0" i="0" sz="1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247" name="Google Shape;247;p13"/>
          <p:cNvGrpSpPr/>
          <p:nvPr/>
        </p:nvGrpSpPr>
        <p:grpSpPr>
          <a:xfrm>
            <a:off x="404575" y="1039529"/>
            <a:ext cx="4395675" cy="3180374"/>
            <a:chOff x="252175" y="1344329"/>
            <a:chExt cx="4395675" cy="3180374"/>
          </a:xfrm>
        </p:grpSpPr>
        <p:sp>
          <p:nvSpPr>
            <p:cNvPr id="248" name="Google Shape;248;p13"/>
            <p:cNvSpPr/>
            <p:nvPr/>
          </p:nvSpPr>
          <p:spPr>
            <a:xfrm>
              <a:off x="252175" y="1344329"/>
              <a:ext cx="3456300" cy="3114600"/>
            </a:xfrm>
            <a:prstGeom prst="ellipse">
              <a:avLst/>
            </a:prstGeom>
            <a:solidFill>
              <a:srgbClr val="C9DAF8">
                <a:alpha val="63137"/>
              </a:srgbClr>
            </a:solidFill>
            <a:ln cap="flat" cmpd="sng" w="9525">
              <a:solidFill>
                <a:srgbClr val="3D85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674421" y="1944614"/>
              <a:ext cx="2611800" cy="2514300"/>
            </a:xfrm>
            <a:prstGeom prst="ellipse">
              <a:avLst/>
            </a:prstGeom>
            <a:solidFill>
              <a:srgbClr val="D9EAD3">
                <a:alpha val="62352"/>
              </a:srgbClr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1030609" y="2666843"/>
              <a:ext cx="1899600" cy="1791900"/>
            </a:xfrm>
            <a:prstGeom prst="ellipse">
              <a:avLst/>
            </a:prstGeom>
            <a:solidFill>
              <a:srgbClr val="EA9999">
                <a:alpha val="65490"/>
              </a:srgbClr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2419150" y="2419903"/>
              <a:ext cx="2228700" cy="2104800"/>
            </a:xfrm>
            <a:prstGeom prst="ellipse">
              <a:avLst/>
            </a:prstGeom>
            <a:solidFill>
              <a:srgbClr val="FFE599">
                <a:alpha val="53725"/>
              </a:srgbClr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3"/>
            <p:cNvSpPr txBox="1"/>
            <p:nvPr/>
          </p:nvSpPr>
          <p:spPr>
            <a:xfrm>
              <a:off x="1720271" y="1446270"/>
              <a:ext cx="520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AI</a:t>
              </a:r>
              <a:endParaRPr b="1" i="0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53" name="Google Shape;253;p13"/>
            <p:cNvSpPr txBox="1"/>
            <p:nvPr/>
          </p:nvSpPr>
          <p:spPr>
            <a:xfrm>
              <a:off x="1720271" y="2068004"/>
              <a:ext cx="520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ML</a:t>
              </a:r>
              <a:endParaRPr b="1" i="0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54" name="Google Shape;254;p13"/>
            <p:cNvSpPr txBox="1"/>
            <p:nvPr/>
          </p:nvSpPr>
          <p:spPr>
            <a:xfrm>
              <a:off x="1720271" y="2796608"/>
              <a:ext cx="520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DL</a:t>
              </a:r>
              <a:endParaRPr b="1" i="0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55" name="Google Shape;255;p13"/>
            <p:cNvSpPr txBox="1"/>
            <p:nvPr/>
          </p:nvSpPr>
          <p:spPr>
            <a:xfrm>
              <a:off x="3305432" y="2582029"/>
              <a:ext cx="520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DS</a:t>
              </a:r>
              <a:endParaRPr b="1" i="0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"/>
          <p:cNvSpPr txBox="1"/>
          <p:nvPr>
            <p:ph type="title"/>
          </p:nvPr>
        </p:nvSpPr>
        <p:spPr>
          <a:xfrm>
            <a:off x="457200" y="2643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The Data Revolution</a:t>
            </a:r>
            <a:endParaRPr/>
          </a:p>
        </p:txBody>
      </p:sp>
      <p:pic>
        <p:nvPicPr>
          <p:cNvPr id="131" name="Google Shape;13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141" y="1080648"/>
            <a:ext cx="2774715" cy="270735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2" name="Google Shape;132;p2"/>
          <p:cNvPicPr preferRelativeResize="0"/>
          <p:nvPr/>
        </p:nvPicPr>
        <p:blipFill rotWithShape="1">
          <a:blip r:embed="rId4">
            <a:alphaModFix/>
          </a:blip>
          <a:srcRect b="0" l="0" r="0" t="20583"/>
          <a:stretch/>
        </p:blipFill>
        <p:spPr>
          <a:xfrm>
            <a:off x="3115145" y="1078827"/>
            <a:ext cx="2672394" cy="270720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3" name="Google Shape;133;p2"/>
          <p:cNvSpPr txBox="1"/>
          <p:nvPr/>
        </p:nvSpPr>
        <p:spPr>
          <a:xfrm>
            <a:off x="209792" y="4294451"/>
            <a:ext cx="332007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Images from https://www.nodegraph.se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"/>
          <p:cNvSpPr txBox="1"/>
          <p:nvPr/>
        </p:nvSpPr>
        <p:spPr>
          <a:xfrm>
            <a:off x="6005209" y="4587548"/>
            <a:ext cx="2866417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document is for the exclusive use of Deep Dive bootcamp participants during the bootcamp. This document may not be shared or duplicated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"/>
          <p:cNvSpPr/>
          <p:nvPr/>
        </p:nvSpPr>
        <p:spPr>
          <a:xfrm>
            <a:off x="5983886" y="1074607"/>
            <a:ext cx="2928703" cy="2708535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11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2"/>
          <p:cNvPicPr preferRelativeResize="0"/>
          <p:nvPr/>
        </p:nvPicPr>
        <p:blipFill rotWithShape="1">
          <a:blip r:embed="rId4">
            <a:alphaModFix/>
          </a:blip>
          <a:srcRect b="80000" l="-413" r="413" t="-407"/>
          <a:stretch/>
        </p:blipFill>
        <p:spPr>
          <a:xfrm>
            <a:off x="5992464" y="1286234"/>
            <a:ext cx="2887893" cy="7545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usiness Growth outline" id="137" name="Google Shape;137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88177" y="1983387"/>
            <a:ext cx="1841916" cy="1841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Can Data Do?</a:t>
            </a:r>
            <a:endParaRPr/>
          </a:p>
        </p:txBody>
      </p:sp>
      <p:sp>
        <p:nvSpPr>
          <p:cNvPr id="143" name="Google Shape;143;p3"/>
          <p:cNvSpPr txBox="1"/>
          <p:nvPr/>
        </p:nvSpPr>
        <p:spPr>
          <a:xfrm>
            <a:off x="6005209" y="4587548"/>
            <a:ext cx="2866417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document is for the exclusive use of Deep Dive bootcamp participants during the bootcamp. This document may not be shared or duplicated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" name="Google Shape;144;p3"/>
          <p:cNvGrpSpPr/>
          <p:nvPr/>
        </p:nvGrpSpPr>
        <p:grpSpPr>
          <a:xfrm>
            <a:off x="2260257" y="1378061"/>
            <a:ext cx="4644081" cy="2830162"/>
            <a:chOff x="0" y="547583"/>
            <a:chExt cx="4644081" cy="2830162"/>
          </a:xfrm>
        </p:grpSpPr>
        <p:cxnSp>
          <p:nvCxnSpPr>
            <p:cNvPr id="145" name="Google Shape;145;p3"/>
            <p:cNvCxnSpPr/>
            <p:nvPr/>
          </p:nvCxnSpPr>
          <p:spPr>
            <a:xfrm>
              <a:off x="0" y="1962664"/>
              <a:ext cx="4644081" cy="0"/>
            </a:xfrm>
            <a:prstGeom prst="straightConnector1">
              <a:avLst/>
            </a:prstGeom>
            <a:solidFill>
              <a:srgbClr val="CFD7E7">
                <a:alpha val="89019"/>
              </a:srgbClr>
            </a:solidFill>
            <a:ln cap="flat" cmpd="sng" w="25400">
              <a:solidFill>
                <a:srgbClr val="CFD7E7">
                  <a:alpha val="89019"/>
                </a:srgbClr>
              </a:solidFill>
              <a:prstDash val="solid"/>
              <a:round/>
              <a:headEnd len="sm" w="sm" type="none"/>
              <a:tailEnd len="lg" w="lg" type="triangle"/>
            </a:ln>
          </p:spPr>
        </p:cxnSp>
        <p:sp>
          <p:nvSpPr>
            <p:cNvPr id="146" name="Google Shape;146;p3"/>
            <p:cNvSpPr/>
            <p:nvPr/>
          </p:nvSpPr>
          <p:spPr>
            <a:xfrm>
              <a:off x="129344" y="2107901"/>
              <a:ext cx="1891737" cy="443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"/>
            <p:cNvSpPr txBox="1"/>
            <p:nvPr/>
          </p:nvSpPr>
          <p:spPr>
            <a:xfrm>
              <a:off x="129344" y="2107901"/>
              <a:ext cx="1891737" cy="443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r>
                <a:rPr b="1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Past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62" y="547583"/>
              <a:ext cx="2149701" cy="669268"/>
            </a:xfrm>
            <a:prstGeom prst="roundRect">
              <a:avLst>
                <a:gd fmla="val 16667" name="adj"/>
              </a:avLst>
            </a:prstGeom>
            <a:solidFill>
              <a:schemeClr val="lt1">
                <a:alpha val="89019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"/>
            <p:cNvSpPr txBox="1"/>
            <p:nvPr/>
          </p:nvSpPr>
          <p:spPr>
            <a:xfrm>
              <a:off x="33033" y="580254"/>
              <a:ext cx="2084359" cy="6039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5550" lIns="115550" spcFirstLastPara="1" rIns="115550" wrap="square" tIns="1155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libri"/>
                <a:buNone/>
              </a:pP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Show historical trends and performance</a:t>
              </a:r>
              <a:endPara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50" name="Google Shape;150;p3"/>
            <p:cNvCxnSpPr/>
            <p:nvPr/>
          </p:nvCxnSpPr>
          <p:spPr>
            <a:xfrm>
              <a:off x="1075213" y="1216851"/>
              <a:ext cx="0" cy="745812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151" name="Google Shape;151;p3"/>
            <p:cNvSpPr/>
            <p:nvPr/>
          </p:nvSpPr>
          <p:spPr>
            <a:xfrm>
              <a:off x="1376171" y="1373865"/>
              <a:ext cx="1891737" cy="443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"/>
            <p:cNvSpPr txBox="1"/>
            <p:nvPr/>
          </p:nvSpPr>
          <p:spPr>
            <a:xfrm>
              <a:off x="1376171" y="1373865"/>
              <a:ext cx="1891737" cy="443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b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r>
                <a:rPr b="1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Present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045773" y="1933224"/>
              <a:ext cx="58879" cy="58879"/>
            </a:xfrm>
            <a:prstGeom prst="ellipse">
              <a:avLst/>
            </a:prstGeom>
            <a:solidFill>
              <a:schemeClr val="accent1"/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247189" y="2708477"/>
              <a:ext cx="2149701" cy="669268"/>
            </a:xfrm>
            <a:prstGeom prst="roundRect">
              <a:avLst>
                <a:gd fmla="val 16667" name="adj"/>
              </a:avLst>
            </a:prstGeom>
            <a:solidFill>
              <a:schemeClr val="lt1">
                <a:alpha val="89019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"/>
            <p:cNvSpPr txBox="1"/>
            <p:nvPr/>
          </p:nvSpPr>
          <p:spPr>
            <a:xfrm>
              <a:off x="1279860" y="2741148"/>
              <a:ext cx="2084359" cy="6039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5550" lIns="115550" spcFirstLastPara="1" rIns="115550" wrap="square" tIns="1155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libri"/>
                <a:buNone/>
              </a:pP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Show current state of business</a:t>
              </a:r>
              <a:endPara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56" name="Google Shape;156;p3"/>
            <p:cNvCxnSpPr/>
            <p:nvPr/>
          </p:nvCxnSpPr>
          <p:spPr>
            <a:xfrm>
              <a:off x="2322040" y="1962664"/>
              <a:ext cx="0" cy="745812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157" name="Google Shape;157;p3"/>
            <p:cNvSpPr/>
            <p:nvPr/>
          </p:nvSpPr>
          <p:spPr>
            <a:xfrm>
              <a:off x="2622998" y="2107901"/>
              <a:ext cx="1891737" cy="443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"/>
            <p:cNvSpPr txBox="1"/>
            <p:nvPr/>
          </p:nvSpPr>
          <p:spPr>
            <a:xfrm>
              <a:off x="2622998" y="2107901"/>
              <a:ext cx="1891737" cy="443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r>
                <a:rPr b="1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Future 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2292600" y="1933224"/>
              <a:ext cx="58879" cy="58879"/>
            </a:xfrm>
            <a:prstGeom prst="ellipse">
              <a:avLst/>
            </a:prstGeom>
            <a:solidFill>
              <a:schemeClr val="accent1"/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2494016" y="547583"/>
              <a:ext cx="2149701" cy="669268"/>
            </a:xfrm>
            <a:prstGeom prst="roundRect">
              <a:avLst>
                <a:gd fmla="val 16667" name="adj"/>
              </a:avLst>
            </a:prstGeom>
            <a:solidFill>
              <a:schemeClr val="lt1">
                <a:alpha val="89019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"/>
            <p:cNvSpPr txBox="1"/>
            <p:nvPr/>
          </p:nvSpPr>
          <p:spPr>
            <a:xfrm>
              <a:off x="2526687" y="580254"/>
              <a:ext cx="2084359" cy="6039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5550" lIns="115550" spcFirstLastPara="1" rIns="115550" wrap="square" tIns="1155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libri"/>
                <a:buNone/>
              </a:pP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Predict future events &amp; ramifications of actions</a:t>
              </a:r>
              <a:endPara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2" name="Google Shape;162;p3"/>
            <p:cNvCxnSpPr/>
            <p:nvPr/>
          </p:nvCxnSpPr>
          <p:spPr>
            <a:xfrm>
              <a:off x="3568867" y="1216851"/>
              <a:ext cx="0" cy="745812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163" name="Google Shape;163;p3"/>
            <p:cNvSpPr/>
            <p:nvPr/>
          </p:nvSpPr>
          <p:spPr>
            <a:xfrm>
              <a:off x="3539427" y="1933224"/>
              <a:ext cx="58879" cy="58879"/>
            </a:xfrm>
            <a:prstGeom prst="ellipse">
              <a:avLst/>
            </a:prstGeom>
            <a:solidFill>
              <a:schemeClr val="accent1"/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Why Now?</a:t>
            </a:r>
            <a:endParaRPr/>
          </a:p>
        </p:txBody>
      </p:sp>
      <p:sp>
        <p:nvSpPr>
          <p:cNvPr id="169" name="Google Shape;169;p4"/>
          <p:cNvSpPr txBox="1"/>
          <p:nvPr/>
        </p:nvSpPr>
        <p:spPr>
          <a:xfrm>
            <a:off x="1055244" y="1597496"/>
            <a:ext cx="2722183" cy="37448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Algorithmic Advances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4"/>
          <p:cNvSpPr txBox="1"/>
          <p:nvPr/>
        </p:nvSpPr>
        <p:spPr>
          <a:xfrm>
            <a:off x="1055244" y="2338275"/>
            <a:ext cx="2763372" cy="369332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Explosion of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4"/>
          <p:cNvSpPr txBox="1"/>
          <p:nvPr/>
        </p:nvSpPr>
        <p:spPr>
          <a:xfrm>
            <a:off x="1066441" y="3116128"/>
            <a:ext cx="2766723" cy="646331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Increases in Computing Power/Storage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4"/>
          <p:cNvSpPr/>
          <p:nvPr/>
        </p:nvSpPr>
        <p:spPr>
          <a:xfrm rot="635794">
            <a:off x="4000840" y="1744271"/>
            <a:ext cx="1626282" cy="32525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4"/>
          <p:cNvSpPr/>
          <p:nvPr/>
        </p:nvSpPr>
        <p:spPr>
          <a:xfrm>
            <a:off x="4000840" y="2340235"/>
            <a:ext cx="1626282" cy="32525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54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4"/>
          <p:cNvSpPr/>
          <p:nvPr/>
        </p:nvSpPr>
        <p:spPr>
          <a:xfrm rot="-985076">
            <a:off x="4074482" y="3012638"/>
            <a:ext cx="1626282" cy="32525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54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4"/>
          <p:cNvSpPr txBox="1"/>
          <p:nvPr/>
        </p:nvSpPr>
        <p:spPr>
          <a:xfrm>
            <a:off x="6165295" y="1966260"/>
            <a:ext cx="1485132" cy="1077218"/>
          </a:xfrm>
          <a:prstGeom prst="rect">
            <a:avLst/>
          </a:prstGeom>
          <a:solidFill>
            <a:schemeClr val="accen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Data Science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4"/>
          <p:cNvSpPr txBox="1"/>
          <p:nvPr/>
        </p:nvSpPr>
        <p:spPr>
          <a:xfrm>
            <a:off x="6005209" y="4587548"/>
            <a:ext cx="2866417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document is for the exclusive use of Deep Dive bootcamp participants during the bootcamp. This document may not be shared or duplicated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Who Can Benefit From Data?</a:t>
            </a:r>
            <a:endParaRPr/>
          </a:p>
        </p:txBody>
      </p:sp>
      <p:sp>
        <p:nvSpPr>
          <p:cNvPr id="182" name="Google Shape;182;p5"/>
          <p:cNvSpPr txBox="1"/>
          <p:nvPr>
            <p:ph idx="1" type="body"/>
          </p:nvPr>
        </p:nvSpPr>
        <p:spPr>
          <a:xfrm>
            <a:off x="457200" y="1200151"/>
            <a:ext cx="6180438" cy="27766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Not just mega-organizations or tech</a:t>
            </a:r>
            <a:endParaRPr/>
          </a:p>
          <a:p>
            <a:pPr indent="-111125" lvl="8" marL="3886200" rtl="0" algn="l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Non-technical use cases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Sports teams: Maximizing bang for buck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Health/medicine: Reactive to preventative</a:t>
            </a:r>
            <a:endParaRPr sz="2400"/>
          </a:p>
          <a:p>
            <a:pPr indent="-285750" lvl="1" marL="74295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Retail: Recommending products, predicting customer behavior</a:t>
            </a:r>
            <a:endParaRPr sz="2400"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183" name="Google Shape;18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08939" y="1841073"/>
            <a:ext cx="2191250" cy="146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5"/>
          <p:cNvSpPr txBox="1"/>
          <p:nvPr/>
        </p:nvSpPr>
        <p:spPr>
          <a:xfrm>
            <a:off x="6005209" y="4587548"/>
            <a:ext cx="2866417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document is for the exclusive use of Deep Dive bootcamp participants during the bootcamp. This document may not be shared or duplicated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Ways to Use Data</a:t>
            </a:r>
            <a:endParaRPr/>
          </a:p>
        </p:txBody>
      </p:sp>
      <p:sp>
        <p:nvSpPr>
          <p:cNvPr id="190" name="Google Shape;190;p6"/>
          <p:cNvSpPr txBox="1"/>
          <p:nvPr>
            <p:ph idx="1" type="body"/>
          </p:nvPr>
        </p:nvSpPr>
        <p:spPr>
          <a:xfrm>
            <a:off x="457200" y="1200151"/>
            <a:ext cx="2133601" cy="623564"/>
          </a:xfrm>
          <a:prstGeom prst="rect">
            <a:avLst/>
          </a:prstGeom>
          <a:solidFill>
            <a:schemeClr val="accent3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Predict</a:t>
            </a:r>
            <a:endParaRPr/>
          </a:p>
          <a:p>
            <a:pPr indent="-1079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91" name="Google Shape;191;p6"/>
          <p:cNvSpPr txBox="1"/>
          <p:nvPr/>
        </p:nvSpPr>
        <p:spPr>
          <a:xfrm>
            <a:off x="2964873" y="1202460"/>
            <a:ext cx="5724237" cy="623564"/>
          </a:xfrm>
          <a:prstGeom prst="rect">
            <a:avLst/>
          </a:prstGeom>
          <a:solidFill>
            <a:schemeClr val="accent3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Predict outcomes such as customer behavior, product prices, or health measures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6"/>
          <p:cNvSpPr txBox="1"/>
          <p:nvPr/>
        </p:nvSpPr>
        <p:spPr>
          <a:xfrm>
            <a:off x="2963718" y="1927513"/>
            <a:ext cx="5716154" cy="31347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Volvo partnered with IBM to monitor data collected from Volvo Group trucks.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this data and machine learning, they can predict component failure in the truck and produce preventative maintenance solutions. 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https://www.ibm.com/case-studies/volvo-group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6"/>
          <p:cNvSpPr txBox="1"/>
          <p:nvPr/>
        </p:nvSpPr>
        <p:spPr>
          <a:xfrm>
            <a:off x="342900" y="1927514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Volvo Trucks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outdoor, sky, road, tree&#10;&#10;Description automatically generated" id="194" name="Google Shape;19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238" y="2481817"/>
            <a:ext cx="2269525" cy="163178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6"/>
          <p:cNvSpPr txBox="1"/>
          <p:nvPr/>
        </p:nvSpPr>
        <p:spPr>
          <a:xfrm>
            <a:off x="306859" y="4165771"/>
            <a:ext cx="27432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https://commons.wikimedia.org/wiki/File:Oevlk_-_Volvo_VNL.jpg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Ways to Use Data</a:t>
            </a:r>
            <a:endParaRPr/>
          </a:p>
        </p:txBody>
      </p:sp>
      <p:sp>
        <p:nvSpPr>
          <p:cNvPr id="201" name="Google Shape;201;p7"/>
          <p:cNvSpPr txBox="1"/>
          <p:nvPr>
            <p:ph idx="1" type="body"/>
          </p:nvPr>
        </p:nvSpPr>
        <p:spPr>
          <a:xfrm>
            <a:off x="341746" y="1200151"/>
            <a:ext cx="2249055" cy="623564"/>
          </a:xfrm>
          <a:prstGeom prst="rect">
            <a:avLst/>
          </a:prstGeom>
          <a:solidFill>
            <a:schemeClr val="accent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Cluster</a:t>
            </a:r>
            <a:endParaRPr/>
          </a:p>
          <a:p>
            <a:pPr indent="-1079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02" name="Google Shape;202;p7"/>
          <p:cNvSpPr txBox="1"/>
          <p:nvPr/>
        </p:nvSpPr>
        <p:spPr>
          <a:xfrm>
            <a:off x="2964873" y="1202460"/>
            <a:ext cx="5724237" cy="623564"/>
          </a:xfrm>
          <a:prstGeom prst="rect">
            <a:avLst/>
          </a:prstGeom>
          <a:solidFill>
            <a:schemeClr val="accent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Behavior segmentation, pinpoint marketing, filtering nuisance material 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7"/>
          <p:cNvSpPr txBox="1"/>
          <p:nvPr/>
        </p:nvSpPr>
        <p:spPr>
          <a:xfrm>
            <a:off x="2963718" y="1927513"/>
            <a:ext cx="5716154" cy="33193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Salesforce has implemented a way for users to cluster their data. For example, accounts can be clustered based on characteristics such as number of employees, annual revenue, etc. 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https://help.salesforce.com/s/articleView?id=sf.bi_integrate_recipe_transformation_cluster.htm&amp;type=5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7"/>
          <p:cNvSpPr txBox="1"/>
          <p:nvPr/>
        </p:nvSpPr>
        <p:spPr>
          <a:xfrm>
            <a:off x="342900" y="1927514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Salesforce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company name&#10;&#10;Description automatically generated" id="205" name="Google Shape;20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8653" y="2298357"/>
            <a:ext cx="2257425" cy="201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7"/>
          <p:cNvSpPr txBox="1"/>
          <p:nvPr/>
        </p:nvSpPr>
        <p:spPr>
          <a:xfrm>
            <a:off x="162696" y="4134879"/>
            <a:ext cx="2743199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https://commons.wikimedia.org/wiki/File:Salesforce_Users_Email_list.png</a:t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Ways to Use Data</a:t>
            </a:r>
            <a:endParaRPr/>
          </a:p>
        </p:txBody>
      </p:sp>
      <p:sp>
        <p:nvSpPr>
          <p:cNvPr id="212" name="Google Shape;212;p8"/>
          <p:cNvSpPr txBox="1"/>
          <p:nvPr>
            <p:ph idx="1" type="body"/>
          </p:nvPr>
        </p:nvSpPr>
        <p:spPr>
          <a:xfrm>
            <a:off x="341746" y="1200151"/>
            <a:ext cx="2249055" cy="623564"/>
          </a:xfrm>
          <a:prstGeom prst="rect">
            <a:avLst/>
          </a:prstGeom>
          <a:solidFill>
            <a:schemeClr val="accent4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Optimize</a:t>
            </a:r>
            <a:endParaRPr/>
          </a:p>
          <a:p>
            <a:pPr indent="-1079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13" name="Google Shape;213;p8"/>
          <p:cNvSpPr txBox="1"/>
          <p:nvPr/>
        </p:nvSpPr>
        <p:spPr>
          <a:xfrm>
            <a:off x="2964873" y="1202460"/>
            <a:ext cx="5724237" cy="623564"/>
          </a:xfrm>
          <a:prstGeom prst="rect">
            <a:avLst/>
          </a:prstGeom>
          <a:solidFill>
            <a:schemeClr val="accent4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Price points, marketing campaigns, inventory levels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8"/>
          <p:cNvSpPr txBox="1"/>
          <p:nvPr/>
        </p:nvSpPr>
        <p:spPr>
          <a:xfrm>
            <a:off x="2963718" y="1927513"/>
            <a:ext cx="5716154" cy="41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They need to determine which styles to purchase, how to allocate inventory appropriately to different warehouses, and when to remove old inventory to make room for new styles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robust optimization on a model of their inventory system that was fit to historical data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https://algorithms-tour.stitchfix.com/#inventory-management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8"/>
          <p:cNvSpPr txBox="1"/>
          <p:nvPr/>
        </p:nvSpPr>
        <p:spPr>
          <a:xfrm>
            <a:off x="342900" y="1927514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Stitch Fix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text&#10;&#10;Description automatically generated" id="216" name="Google Shape;21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995" y="2435071"/>
            <a:ext cx="2593890" cy="1766468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8"/>
          <p:cNvSpPr txBox="1"/>
          <p:nvPr/>
        </p:nvSpPr>
        <p:spPr>
          <a:xfrm>
            <a:off x="245076" y="4201812"/>
            <a:ext cx="245487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https://commons.wikimedia.org/wiki/File:Stack_and_box_fall.jpg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Ways to Use Data</a:t>
            </a:r>
            <a:endParaRPr/>
          </a:p>
        </p:txBody>
      </p:sp>
      <p:sp>
        <p:nvSpPr>
          <p:cNvPr id="223" name="Google Shape;223;p9"/>
          <p:cNvSpPr txBox="1"/>
          <p:nvPr>
            <p:ph idx="1" type="body"/>
          </p:nvPr>
        </p:nvSpPr>
        <p:spPr>
          <a:xfrm>
            <a:off x="341746" y="1200151"/>
            <a:ext cx="2249055" cy="623564"/>
          </a:xfrm>
          <a:prstGeom prst="rect">
            <a:avLst/>
          </a:prstGeom>
          <a:solidFill>
            <a:schemeClr val="accen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Detect</a:t>
            </a:r>
            <a:endParaRPr/>
          </a:p>
          <a:p>
            <a:pPr indent="-1079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24" name="Google Shape;224;p9"/>
          <p:cNvSpPr txBox="1"/>
          <p:nvPr/>
        </p:nvSpPr>
        <p:spPr>
          <a:xfrm>
            <a:off x="2964873" y="1202460"/>
            <a:ext cx="5724237" cy="623564"/>
          </a:xfrm>
          <a:prstGeom prst="rect">
            <a:avLst/>
          </a:prstGeom>
          <a:solidFill>
            <a:schemeClr val="accen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86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Fraudulent activity, cyber-attacks, objects in images, process anomalies  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9"/>
          <p:cNvSpPr txBox="1"/>
          <p:nvPr/>
        </p:nvSpPr>
        <p:spPr>
          <a:xfrm>
            <a:off x="2963718" y="1927513"/>
            <a:ext cx="5716154" cy="33193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Launched a platform called "BrewRight" that monitors transaction activity across 100 countries and uses machine learning to identify fraud and corruption.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to help ensure compliance with the Federal Corrupt Practices 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https://www.ab-inbev.com/news-media/innovation/how-brewright-is-rooting-out-corruption-at-ab-inbev-and-beyond/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9"/>
          <p:cNvSpPr txBox="1"/>
          <p:nvPr/>
        </p:nvSpPr>
        <p:spPr>
          <a:xfrm>
            <a:off x="281116" y="1922365"/>
            <a:ext cx="27432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Anheuser-Busch InBev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text, transport, truck&#10;&#10;Description automatically generated" id="227" name="Google Shape;22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4957" y="2571702"/>
            <a:ext cx="2292928" cy="166084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9"/>
          <p:cNvSpPr txBox="1"/>
          <p:nvPr/>
        </p:nvSpPr>
        <p:spPr>
          <a:xfrm>
            <a:off x="224481" y="4232704"/>
            <a:ext cx="24857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https://commons.wikimedia.org/wiki/File:Budweiser_Beer_Anheuser_Busch_InBev_Brewing_Company.jpg</a:t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2016-07-21T14:46:59Z</dcterms:created>
  <dc:creator>ZIOMEK, PETER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0x01010016287604575FD74AB5B753513A597C0A</vt:lpwstr>
  </property>
  <property fmtid="{D5CDD505-2E9C-101B-9397-08002B2CF9AE}" pid="3" name="AuthorIds_UIVersion_10240">
    <vt:lpwstr>115</vt:lpwstr>
  </property>
  <property fmtid="{D5CDD505-2E9C-101B-9397-08002B2CF9AE}" pid="4" name="AuthorIds_UIVersion_10752">
    <vt:lpwstr>115</vt:lpwstr>
  </property>
</Properties>
</file>